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6"/>
  </p:notesMasterIdLst>
  <p:sldIdLst>
    <p:sldId id="327" r:id="rId2"/>
    <p:sldId id="317" r:id="rId3"/>
    <p:sldId id="325" r:id="rId4"/>
    <p:sldId id="326" r:id="rId5"/>
    <p:sldId id="346" r:id="rId6"/>
    <p:sldId id="343" r:id="rId7"/>
    <p:sldId id="347" r:id="rId8"/>
    <p:sldId id="348" r:id="rId9"/>
    <p:sldId id="349" r:id="rId10"/>
    <p:sldId id="350" r:id="rId11"/>
    <p:sldId id="328" r:id="rId12"/>
    <p:sldId id="351" r:id="rId13"/>
    <p:sldId id="352" r:id="rId14"/>
    <p:sldId id="353" r:id="rId15"/>
  </p:sldIdLst>
  <p:sldSz cx="9144000" cy="6858000" type="screen4x3"/>
  <p:notesSz cx="6858000" cy="91440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370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7200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4" y="1"/>
            <a:ext cx="2971800" cy="457200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r">
              <a:defRPr sz="1200"/>
            </a:lvl1pPr>
          </a:lstStyle>
          <a:p>
            <a:fld id="{05D2149A-05EC-4280-9B1B-60FDF66F59A3}" type="datetimeFigureOut">
              <a:rPr lang="es-CO" smtClean="0"/>
              <a:pPr/>
              <a:t>07/11/2011</a:t>
            </a:fld>
            <a:endParaRPr lang="es-CO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4" rIns="91427" bIns="45714" rtlCol="0" anchor="ctr"/>
          <a:lstStyle/>
          <a:p>
            <a:endParaRPr lang="es-CO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1"/>
            <a:ext cx="5486400" cy="4114800"/>
          </a:xfrm>
          <a:prstGeom prst="rect">
            <a:avLst/>
          </a:prstGeom>
        </p:spPr>
        <p:txBody>
          <a:bodyPr vert="horz" lIns="91427" tIns="45714" rIns="91427" bIns="45714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4" y="8685213"/>
            <a:ext cx="2971800" cy="457200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r">
              <a:defRPr sz="1200"/>
            </a:lvl1pPr>
          </a:lstStyle>
          <a:p>
            <a:fld id="{A28FAEBF-D681-4140-93CC-CAA86A498EE6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83215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8FAEBF-D681-4140-93CC-CAA86A498EE6}" type="slidenum">
              <a:rPr lang="es-CO" smtClean="0"/>
              <a:pPr/>
              <a:t>2</a:t>
            </a:fld>
            <a:endParaRPr lang="es-CO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09E056-3BB7-4453-8809-626F35A35D06}" type="datetimeFigureOut">
              <a:rPr lang="es-CO" smtClean="0"/>
              <a:pPr>
                <a:defRPr/>
              </a:pPr>
              <a:t>07/11/2011</a:t>
            </a:fld>
            <a:endParaRPr lang="es-CO" dirty="0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AE7EDA-7D4D-46F1-9605-95C2606215D3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59F46D-E622-4D1E-BC02-FC028215DB47}" type="datetimeFigureOut">
              <a:rPr lang="es-CO" smtClean="0"/>
              <a:pPr>
                <a:defRPr/>
              </a:pPr>
              <a:t>07/11/2011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A51649-A8B9-4E1B-AEE1-CD170A33B8F9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DB9C34-84A5-42EA-9562-93E6669B0319}" type="datetimeFigureOut">
              <a:rPr lang="es-CO" smtClean="0"/>
              <a:pPr>
                <a:defRPr/>
              </a:pPr>
              <a:t>07/11/2011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6816CE-C5AB-40AA-B10E-0153BB2EFE86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D24FA8-A0C4-473C-8AF2-421BF84C7DE6}" type="datetimeFigureOut">
              <a:rPr lang="es-CO" smtClean="0"/>
              <a:pPr>
                <a:defRPr/>
              </a:pPr>
              <a:t>07/11/2011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028F4B-A844-401F-818C-466478E8E22C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B178F0-D2C1-4DB1-AE75-8AF30D9EEC0C}" type="datetimeFigureOut">
              <a:rPr lang="es-CO" smtClean="0"/>
              <a:pPr>
                <a:defRPr/>
              </a:pPr>
              <a:t>07/11/2011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608C1A-9363-436F-B509-27C6DD93B623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9F82DD-5ACD-4DCA-921D-61D54985C22B}" type="datetimeFigureOut">
              <a:rPr lang="es-CO" smtClean="0"/>
              <a:pPr>
                <a:defRPr/>
              </a:pPr>
              <a:t>07/11/2011</a:t>
            </a:fld>
            <a:endParaRPr lang="es-CO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E169B8-81FE-41D2-826D-CD7C08D04724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59899B-A5AC-4996-B192-F9478B5483A4}" type="datetimeFigureOut">
              <a:rPr lang="es-CO" smtClean="0"/>
              <a:pPr>
                <a:defRPr/>
              </a:pPr>
              <a:t>07/11/2011</a:t>
            </a:fld>
            <a:endParaRPr lang="es-CO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EDDDEC-5267-41C2-8508-20E3C66380B6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C265FF-2CBE-48F6-B0B9-FA065CF86C8A}" type="datetimeFigureOut">
              <a:rPr lang="es-CO" smtClean="0"/>
              <a:pPr>
                <a:defRPr/>
              </a:pPr>
              <a:t>07/11/2011</a:t>
            </a:fld>
            <a:endParaRPr lang="es-CO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F9F3C6-1F6C-4B1D-8500-D6E9F968DC59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7332F3-FB5F-4CD1-AC3E-B82C97B81489}" type="datetimeFigureOut">
              <a:rPr lang="es-CO" smtClean="0"/>
              <a:pPr>
                <a:defRPr/>
              </a:pPr>
              <a:t>07/11/2011</a:t>
            </a:fld>
            <a:endParaRPr lang="es-CO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BCF302-E94C-48A9-86E2-8567342BBE1E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54049B-1665-4767-97C3-CD1F9CD09C28}" type="datetimeFigureOut">
              <a:rPr lang="es-CO" smtClean="0"/>
              <a:pPr>
                <a:defRPr/>
              </a:pPr>
              <a:t>07/11/2011</a:t>
            </a:fld>
            <a:endParaRPr lang="es-CO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53AF22-EDFA-4E36-BDE3-D387E861C156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0A6164-7271-45DC-8868-00C74638C913}" type="datetimeFigureOut">
              <a:rPr lang="es-CO" smtClean="0"/>
              <a:pPr>
                <a:defRPr/>
              </a:pPr>
              <a:t>07/11/2011</a:t>
            </a:fld>
            <a:endParaRPr lang="es-CO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B2A89B44-2646-46AC-BDFF-0372FEBC5D5A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dirty="0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0303EEEF-31B3-494C-BAAC-A7B25AAF116F}" type="datetimeFigureOut">
              <a:rPr lang="es-CO" smtClean="0"/>
              <a:pPr>
                <a:defRPr/>
              </a:pPr>
              <a:t>07/11/2011</a:t>
            </a:fld>
            <a:endParaRPr lang="es-CO" dirty="0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E15723BF-D16E-463A-9F52-FE834BE18753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SKffkRgc1TI" TargetMode="External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h7FkvzpEa5M" TargetMode="External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hRdVg_JATII" TargetMode="External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2JqU7ongd2g" TargetMode="External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d.com/talks/lang/spa/seth_godin_on_the_tribes_we_lead.html" TargetMode="External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196464" y="602685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Marketing y comunicación</a:t>
            </a:r>
          </a:p>
          <a:p>
            <a:r>
              <a:rPr lang="es-CO" sz="2800" b="1" dirty="0" smtClean="0"/>
              <a:t>De nichos</a:t>
            </a:r>
            <a:endParaRPr lang="es-CO" sz="2800" b="1" dirty="0" smtClean="0"/>
          </a:p>
        </p:txBody>
      </p:sp>
      <p:sp>
        <p:nvSpPr>
          <p:cNvPr id="14" name="13 CuadroTexto"/>
          <p:cNvSpPr txBox="1"/>
          <p:nvPr/>
        </p:nvSpPr>
        <p:spPr>
          <a:xfrm>
            <a:off x="0" y="1628800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r>
              <a:rPr lang="es-CO" dirty="0" smtClean="0"/>
              <a:t>       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16" name="15 Rectángulo"/>
          <p:cNvSpPr/>
          <p:nvPr/>
        </p:nvSpPr>
        <p:spPr>
          <a:xfrm>
            <a:off x="251520" y="1772816"/>
            <a:ext cx="88924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400" b="1" dirty="0" smtClean="0">
                <a:solidFill>
                  <a:schemeClr val="bg1"/>
                </a:solidFill>
              </a:rPr>
              <a:t>¿Qué </a:t>
            </a:r>
            <a:r>
              <a:rPr lang="es-CO" sz="2400" b="1" dirty="0" smtClean="0">
                <a:solidFill>
                  <a:schemeClr val="bg1"/>
                </a:solidFill>
              </a:rPr>
              <a:t>es Marketing?</a:t>
            </a:r>
          </a:p>
          <a:p>
            <a:endParaRPr lang="es-CO" sz="2400" b="1" dirty="0" smtClean="0">
              <a:solidFill>
                <a:schemeClr val="bg1"/>
              </a:solidFill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es-CO" sz="2400" dirty="0"/>
              <a:t>“Arte o ciencia de satisfacer las necesidades de los</a:t>
            </a:r>
          </a:p>
          <a:p>
            <a:r>
              <a:rPr lang="es-CO" sz="2400" dirty="0"/>
              <a:t>clientes y obtener ganancias al mismo tiempo</a:t>
            </a:r>
            <a:r>
              <a:rPr lang="es-CO" sz="2400" dirty="0" smtClean="0"/>
              <a:t>.”</a:t>
            </a:r>
          </a:p>
          <a:p>
            <a:endParaRPr lang="es-CO" sz="2400" b="1" dirty="0"/>
          </a:p>
          <a:p>
            <a:pPr marL="342900" indent="-342900">
              <a:buFont typeface="Wingdings" pitchFamily="2" charset="2"/>
              <a:buChar char="ü"/>
            </a:pPr>
            <a:r>
              <a:rPr lang="es-CO" sz="2400" dirty="0"/>
              <a:t>Se entiende por intercambio a “el acto de obtener</a:t>
            </a:r>
          </a:p>
          <a:p>
            <a:r>
              <a:rPr lang="es-CO" sz="2400" dirty="0"/>
              <a:t>un producto deseado de otra persona, ofreciéndole</a:t>
            </a:r>
          </a:p>
          <a:p>
            <a:r>
              <a:rPr lang="es-CO" sz="2400" dirty="0"/>
              <a:t>algo a cambio</a:t>
            </a:r>
            <a:r>
              <a:rPr lang="es-CO" sz="2400" dirty="0" smtClean="0"/>
              <a:t>”.</a:t>
            </a:r>
          </a:p>
          <a:p>
            <a:endParaRPr lang="es-CO" sz="2400" b="1" dirty="0"/>
          </a:p>
          <a:p>
            <a:pPr marL="342900" indent="-342900">
              <a:buFont typeface="Wingdings" pitchFamily="2" charset="2"/>
              <a:buChar char="ü"/>
            </a:pPr>
            <a:r>
              <a:rPr lang="es-CO" sz="2400" dirty="0"/>
              <a:t>Según Philip </a:t>
            </a:r>
            <a:r>
              <a:rPr lang="es-CO" sz="2400" dirty="0" err="1"/>
              <a:t>Kotler</a:t>
            </a:r>
            <a:r>
              <a:rPr lang="es-CO" sz="2400" dirty="0"/>
              <a:t>: “Proceso social y administrativo</a:t>
            </a:r>
          </a:p>
          <a:p>
            <a:r>
              <a:rPr lang="es-CO" sz="2400" dirty="0"/>
              <a:t>por el cual los grupos e individuos satisfacen sus</a:t>
            </a:r>
          </a:p>
          <a:p>
            <a:r>
              <a:rPr lang="es-CO" sz="2400" dirty="0"/>
              <a:t>necesidades al intercambiar bienes y servicios.”</a:t>
            </a:r>
            <a:endParaRPr lang="es-CO" sz="2400" b="1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467544" y="620688"/>
            <a:ext cx="7704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Promoción </a:t>
            </a:r>
            <a:endParaRPr lang="es-CO" sz="2800" b="1" dirty="0" smtClean="0"/>
          </a:p>
        </p:txBody>
      </p:sp>
      <p:sp>
        <p:nvSpPr>
          <p:cNvPr id="14" name="13 CuadroTexto"/>
          <p:cNvSpPr txBox="1"/>
          <p:nvPr/>
        </p:nvSpPr>
        <p:spPr>
          <a:xfrm>
            <a:off x="-1" y="1772817"/>
            <a:ext cx="579613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dirty="0"/>
              <a:t>Es comunicar, informar y persuadir al cliente y otros</a:t>
            </a:r>
          </a:p>
          <a:p>
            <a:pPr algn="just"/>
            <a:r>
              <a:rPr lang="es-CO" dirty="0"/>
              <a:t>interesados sobre la empresa, sus </a:t>
            </a:r>
            <a:r>
              <a:rPr lang="es-CO" dirty="0" smtClean="0"/>
              <a:t>productos</a:t>
            </a:r>
          </a:p>
          <a:p>
            <a:pPr algn="just"/>
            <a:r>
              <a:rPr lang="es-CO" dirty="0" smtClean="0"/>
              <a:t>y </a:t>
            </a:r>
            <a:r>
              <a:rPr lang="es-CO" dirty="0"/>
              <a:t>ofertas.</a:t>
            </a:r>
          </a:p>
          <a:p>
            <a:pPr algn="just"/>
            <a:endParaRPr lang="es-CO" dirty="0" smtClean="0"/>
          </a:p>
          <a:p>
            <a:pPr algn="just"/>
            <a:r>
              <a:rPr lang="es-CO" dirty="0" smtClean="0"/>
              <a:t>• </a:t>
            </a:r>
            <a:r>
              <a:rPr lang="es-CO" dirty="0"/>
              <a:t>Se analizan todas las funciones realizadas para que </a:t>
            </a:r>
            <a:r>
              <a:rPr lang="es-CO" dirty="0" smtClean="0"/>
              <a:t>el mercado </a:t>
            </a:r>
            <a:r>
              <a:rPr lang="es-CO" dirty="0"/>
              <a:t>se entere de la existencia </a:t>
            </a:r>
            <a:r>
              <a:rPr lang="es-CO" dirty="0" smtClean="0"/>
              <a:t>del producto/marca</a:t>
            </a:r>
            <a:r>
              <a:rPr lang="es-CO" dirty="0"/>
              <a:t>.</a:t>
            </a:r>
          </a:p>
          <a:p>
            <a:pPr algn="just"/>
            <a:endParaRPr lang="es-CO" dirty="0" smtClean="0"/>
          </a:p>
          <a:p>
            <a:pPr algn="just"/>
            <a:r>
              <a:rPr lang="es-CO" dirty="0" smtClean="0"/>
              <a:t>• </a:t>
            </a:r>
            <a:r>
              <a:rPr lang="es-CO" dirty="0"/>
              <a:t>Se contemplan la gestión de los vendedores, la oferta </a:t>
            </a:r>
            <a:r>
              <a:rPr lang="es-CO" dirty="0" smtClean="0"/>
              <a:t>del producto </a:t>
            </a:r>
            <a:r>
              <a:rPr lang="es-CO" dirty="0"/>
              <a:t>o servicio por teléfono, los anuncios</a:t>
            </a:r>
          </a:p>
          <a:p>
            <a:pPr algn="just"/>
            <a:r>
              <a:rPr lang="es-CO" dirty="0"/>
              <a:t>publicitarios (radio, TV, prensa, eventos, Internet</a:t>
            </a:r>
            <a:r>
              <a:rPr lang="es-CO" dirty="0" smtClean="0"/>
              <a:t>), free </a:t>
            </a:r>
            <a:r>
              <a:rPr lang="es-CO" dirty="0" err="1" smtClean="0"/>
              <a:t>press</a:t>
            </a:r>
            <a:r>
              <a:rPr lang="es-CO" dirty="0" smtClean="0"/>
              <a:t>, relaciones públicas y cualquier </a:t>
            </a:r>
            <a:r>
              <a:rPr lang="es-CO" dirty="0"/>
              <a:t>otro soporte adaptado a su público </a:t>
            </a:r>
            <a:r>
              <a:rPr lang="es-CO" dirty="0" smtClean="0"/>
              <a:t>objetivo </a:t>
            </a:r>
          </a:p>
          <a:p>
            <a:pPr algn="just"/>
            <a:endParaRPr lang="es-CO" dirty="0"/>
          </a:p>
          <a:p>
            <a:pPr algn="just"/>
            <a:r>
              <a:rPr lang="es-CO" dirty="0" smtClean="0"/>
              <a:t>• </a:t>
            </a:r>
            <a:r>
              <a:rPr lang="es-CO" dirty="0"/>
              <a:t>ATL (masivo) + BTL (segmentado)</a:t>
            </a:r>
            <a:endParaRPr lang="es-CO" dirty="0"/>
          </a:p>
        </p:txBody>
      </p:sp>
      <p:sp>
        <p:nvSpPr>
          <p:cNvPr id="16" name="15 Rectángulo"/>
          <p:cNvSpPr/>
          <p:nvPr/>
        </p:nvSpPr>
        <p:spPr>
          <a:xfrm>
            <a:off x="3707904" y="1772817"/>
            <a:ext cx="54360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CO" dirty="0" smtClean="0"/>
          </a:p>
          <a:p>
            <a:endParaRPr lang="es-CO" dirty="0"/>
          </a:p>
          <a:p>
            <a:endParaRPr lang="es-CO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2638" y="1856742"/>
            <a:ext cx="3141850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616452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467544" y="620688"/>
            <a:ext cx="7704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Análisis de casos</a:t>
            </a:r>
            <a:r>
              <a:rPr lang="es-CO" sz="2800" b="1" dirty="0" smtClean="0"/>
              <a:t> </a:t>
            </a:r>
            <a:endParaRPr lang="es-CO" sz="2800" b="1" dirty="0" smtClean="0"/>
          </a:p>
        </p:txBody>
      </p:sp>
      <p:sp>
        <p:nvSpPr>
          <p:cNvPr id="14" name="13 CuadroTexto"/>
          <p:cNvSpPr txBox="1"/>
          <p:nvPr/>
        </p:nvSpPr>
        <p:spPr>
          <a:xfrm>
            <a:off x="4175448" y="1628800"/>
            <a:ext cx="4968552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CO" b="1" dirty="0" smtClean="0"/>
          </a:p>
          <a:p>
            <a:endParaRPr lang="es-CO" sz="800" b="1" dirty="0" smtClean="0"/>
          </a:p>
          <a:p>
            <a:r>
              <a:rPr lang="es-CO" dirty="0" smtClean="0"/>
              <a:t>       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16" name="15 Rectángulo"/>
          <p:cNvSpPr/>
          <p:nvPr/>
        </p:nvSpPr>
        <p:spPr>
          <a:xfrm>
            <a:off x="4788024" y="1628800"/>
            <a:ext cx="4355976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CO" sz="2000" dirty="0" smtClean="0"/>
          </a:p>
          <a:p>
            <a:r>
              <a:rPr lang="es-CO" sz="2000" dirty="0" smtClean="0"/>
              <a:t>La Fundación Chevrolet y el SENA crearon un programa de formación para taxistas</a:t>
            </a:r>
          </a:p>
          <a:p>
            <a:endParaRPr lang="es-CO" sz="2000" dirty="0"/>
          </a:p>
          <a:p>
            <a:pPr algn="ctr"/>
            <a:r>
              <a:rPr lang="es-CO" sz="2400" dirty="0" smtClean="0"/>
              <a:t>Universidad Chevrolet para taxistas</a:t>
            </a:r>
          </a:p>
          <a:p>
            <a:endParaRPr lang="es-CO" sz="2000" dirty="0"/>
          </a:p>
          <a:p>
            <a:pPr marL="342900" indent="-342900">
              <a:buFont typeface="Wingdings" pitchFamily="2" charset="2"/>
              <a:buChar char="ü"/>
            </a:pPr>
            <a:r>
              <a:rPr lang="es-CO" sz="2000" dirty="0" smtClean="0"/>
              <a:t>Fidelizar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s-CO" sz="2000" dirty="0" smtClean="0"/>
              <a:t>Vender más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s-CO" sz="2000" dirty="0" smtClean="0"/>
              <a:t>Lealtad</a:t>
            </a:r>
          </a:p>
          <a:p>
            <a:endParaRPr lang="es-CO" sz="2000" dirty="0" smtClean="0"/>
          </a:p>
          <a:p>
            <a:r>
              <a:rPr lang="es-CO" sz="2000" dirty="0">
                <a:hlinkClick r:id="rId3"/>
              </a:rPr>
              <a:t>http://</a:t>
            </a:r>
            <a:r>
              <a:rPr lang="es-CO" sz="2000" dirty="0" smtClean="0">
                <a:hlinkClick r:id="rId3"/>
              </a:rPr>
              <a:t>www.youtube.com/watch?v=SKffkRgc1TI</a:t>
            </a:r>
            <a:endParaRPr lang="es-CO" sz="2000" dirty="0" smtClean="0"/>
          </a:p>
          <a:p>
            <a:endParaRPr lang="es-CO" sz="2000" dirty="0"/>
          </a:p>
          <a:p>
            <a:endParaRPr lang="es-CO" sz="2000" dirty="0" smtClean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88840"/>
            <a:ext cx="4392488" cy="3416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467544" y="620688"/>
            <a:ext cx="7704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Análisis de casos</a:t>
            </a:r>
            <a:r>
              <a:rPr lang="es-CO" sz="2800" b="1" dirty="0" smtClean="0"/>
              <a:t> </a:t>
            </a:r>
            <a:endParaRPr lang="es-CO" sz="2800" b="1" dirty="0" smtClean="0"/>
          </a:p>
        </p:txBody>
      </p:sp>
      <p:sp>
        <p:nvSpPr>
          <p:cNvPr id="14" name="13 CuadroTexto"/>
          <p:cNvSpPr txBox="1"/>
          <p:nvPr/>
        </p:nvSpPr>
        <p:spPr>
          <a:xfrm>
            <a:off x="4175448" y="1628800"/>
            <a:ext cx="4968552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CO" b="1" dirty="0" smtClean="0"/>
          </a:p>
          <a:p>
            <a:endParaRPr lang="es-CO" sz="800" b="1" dirty="0" smtClean="0"/>
          </a:p>
          <a:p>
            <a:r>
              <a:rPr lang="es-CO" dirty="0" smtClean="0"/>
              <a:t>       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16" name="15 Rectángulo"/>
          <p:cNvSpPr/>
          <p:nvPr/>
        </p:nvSpPr>
        <p:spPr>
          <a:xfrm>
            <a:off x="5796136" y="1628800"/>
            <a:ext cx="3347864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CO" sz="2000" dirty="0" smtClean="0"/>
          </a:p>
          <a:p>
            <a:pPr algn="ctr"/>
            <a:r>
              <a:rPr lang="es-CO" sz="3200" dirty="0" smtClean="0"/>
              <a:t>BODY BY DANCE</a:t>
            </a:r>
          </a:p>
          <a:p>
            <a:pPr algn="ctr"/>
            <a:endParaRPr lang="es-CO" sz="3200" dirty="0"/>
          </a:p>
          <a:p>
            <a:pPr algn="ctr"/>
            <a:r>
              <a:rPr lang="es-CO" sz="3200" dirty="0" smtClean="0"/>
              <a:t> </a:t>
            </a:r>
          </a:p>
          <a:p>
            <a:endParaRPr lang="es-CO" sz="2000" dirty="0"/>
          </a:p>
          <a:p>
            <a:endParaRPr lang="es-CO" sz="2000" dirty="0" smtClean="0"/>
          </a:p>
          <a:p>
            <a:endParaRPr lang="es-CO" sz="2000" dirty="0" smtClean="0">
              <a:hlinkClick r:id="rId3"/>
            </a:endParaRPr>
          </a:p>
          <a:p>
            <a:endParaRPr lang="es-CO" sz="2000" dirty="0">
              <a:hlinkClick r:id="rId3"/>
            </a:endParaRPr>
          </a:p>
          <a:p>
            <a:endParaRPr lang="es-CO" sz="2000" dirty="0" smtClean="0">
              <a:hlinkClick r:id="rId3"/>
            </a:endParaRPr>
          </a:p>
          <a:p>
            <a:r>
              <a:rPr lang="es-CO" sz="2000" dirty="0" smtClean="0">
                <a:hlinkClick r:id="rId3"/>
              </a:rPr>
              <a:t>http</a:t>
            </a:r>
            <a:r>
              <a:rPr lang="es-CO" sz="2000" dirty="0">
                <a:hlinkClick r:id="rId3"/>
              </a:rPr>
              <a:t>://</a:t>
            </a:r>
            <a:r>
              <a:rPr lang="es-CO" sz="2000" dirty="0" smtClean="0">
                <a:hlinkClick r:id="rId3"/>
              </a:rPr>
              <a:t>www.youtube.com/watch?v=h7FkvzpEa5M</a:t>
            </a:r>
            <a:endParaRPr lang="es-CO" sz="2000" dirty="0" smtClean="0"/>
          </a:p>
          <a:p>
            <a:endParaRPr lang="es-CO" sz="2000" dirty="0"/>
          </a:p>
          <a:p>
            <a:endParaRPr lang="es-CO" sz="2000" dirty="0" smtClean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003688"/>
            <a:ext cx="5377405" cy="3725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2062" y="3135541"/>
            <a:ext cx="2465849" cy="1849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332317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467544" y="620688"/>
            <a:ext cx="7704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Análisis de casos</a:t>
            </a:r>
            <a:r>
              <a:rPr lang="es-CO" sz="2800" b="1" dirty="0" smtClean="0"/>
              <a:t> </a:t>
            </a:r>
            <a:endParaRPr lang="es-CO" sz="2800" b="1" dirty="0" smtClean="0"/>
          </a:p>
        </p:txBody>
      </p:sp>
      <p:sp>
        <p:nvSpPr>
          <p:cNvPr id="14" name="13 CuadroTexto"/>
          <p:cNvSpPr txBox="1"/>
          <p:nvPr/>
        </p:nvSpPr>
        <p:spPr>
          <a:xfrm>
            <a:off x="4175448" y="1628800"/>
            <a:ext cx="4968552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CO" b="1" dirty="0" smtClean="0"/>
          </a:p>
          <a:p>
            <a:endParaRPr lang="es-CO" sz="800" b="1" dirty="0" smtClean="0"/>
          </a:p>
          <a:p>
            <a:r>
              <a:rPr lang="es-CO" dirty="0" smtClean="0"/>
              <a:t>       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16" name="15 Rectángulo"/>
          <p:cNvSpPr/>
          <p:nvPr/>
        </p:nvSpPr>
        <p:spPr>
          <a:xfrm>
            <a:off x="4788024" y="1628800"/>
            <a:ext cx="4355976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CO" sz="2000" dirty="0" smtClean="0"/>
          </a:p>
          <a:p>
            <a:r>
              <a:rPr lang="es-CO" sz="2000" b="1" dirty="0"/>
              <a:t>LOS </a:t>
            </a:r>
            <a:r>
              <a:rPr lang="es-CO" sz="2000" b="1" dirty="0" smtClean="0"/>
              <a:t>HAPPINESS</a:t>
            </a:r>
          </a:p>
          <a:p>
            <a:r>
              <a:rPr lang="es-CO" sz="2000" b="1" dirty="0" smtClean="0"/>
              <a:t>‘Amo </a:t>
            </a:r>
            <a:r>
              <a:rPr lang="es-CO" sz="2000" b="1" dirty="0"/>
              <a:t>a Laura pero esperaré hasta el </a:t>
            </a:r>
            <a:r>
              <a:rPr lang="es-CO" sz="2000" b="1" dirty="0" smtClean="0"/>
              <a:t>matrimonio’ </a:t>
            </a:r>
            <a:endParaRPr lang="es-CO" sz="2000" dirty="0"/>
          </a:p>
          <a:p>
            <a:endParaRPr lang="es-CO" sz="2000" dirty="0" smtClean="0"/>
          </a:p>
          <a:p>
            <a:r>
              <a:rPr lang="es-CO" sz="2000" dirty="0"/>
              <a:t>Campaña de MTV</a:t>
            </a:r>
          </a:p>
          <a:p>
            <a:endParaRPr lang="es-CO" sz="2000" dirty="0"/>
          </a:p>
          <a:p>
            <a:pPr marL="342900" indent="-342900">
              <a:buFont typeface="Wingdings" pitchFamily="2" charset="2"/>
              <a:buChar char="ü"/>
            </a:pPr>
            <a:r>
              <a:rPr lang="es-CO" sz="2000" dirty="0" smtClean="0"/>
              <a:t>Todo lo que un joven no quiere ser.</a:t>
            </a:r>
          </a:p>
          <a:p>
            <a:pPr marL="342900" indent="-342900">
              <a:buFont typeface="Wingdings" pitchFamily="2" charset="2"/>
              <a:buChar char="ü"/>
            </a:pPr>
            <a:endParaRPr lang="es-CO" sz="2000" dirty="0"/>
          </a:p>
          <a:p>
            <a:pPr marL="342900" indent="-342900">
              <a:buFont typeface="Wingdings" pitchFamily="2" charset="2"/>
              <a:buChar char="ü"/>
            </a:pPr>
            <a:r>
              <a:rPr lang="es-CO" sz="2000" dirty="0" smtClean="0"/>
              <a:t>Mira MTV – </a:t>
            </a:r>
            <a:r>
              <a:rPr lang="es-CO" sz="2000" dirty="0" err="1" smtClean="0"/>
              <a:t>Music</a:t>
            </a:r>
            <a:r>
              <a:rPr lang="es-CO" sz="2000" dirty="0" smtClean="0"/>
              <a:t> </a:t>
            </a:r>
            <a:r>
              <a:rPr lang="es-CO" sz="2000" dirty="0" err="1" smtClean="0"/>
              <a:t>Television</a:t>
            </a:r>
            <a:r>
              <a:rPr lang="es-CO" sz="2000" dirty="0" smtClean="0"/>
              <a:t> </a:t>
            </a:r>
          </a:p>
          <a:p>
            <a:pPr marL="342900" indent="-342900">
              <a:buFont typeface="Wingdings" pitchFamily="2" charset="2"/>
              <a:buChar char="ü"/>
            </a:pPr>
            <a:endParaRPr lang="es-CO" sz="2000" dirty="0"/>
          </a:p>
          <a:p>
            <a:r>
              <a:rPr lang="es-CO" sz="2000" dirty="0">
                <a:hlinkClick r:id="rId3"/>
              </a:rPr>
              <a:t>http://</a:t>
            </a:r>
            <a:r>
              <a:rPr lang="es-CO" sz="2000" dirty="0" smtClean="0">
                <a:hlinkClick r:id="rId3"/>
              </a:rPr>
              <a:t>www.youtube.com/watch?v=hRdVg_JATII</a:t>
            </a:r>
            <a:endParaRPr lang="es-CO" sz="2000" dirty="0" smtClean="0"/>
          </a:p>
          <a:p>
            <a:endParaRPr lang="es-CO" sz="2000" dirty="0" smtClean="0"/>
          </a:p>
          <a:p>
            <a:endParaRPr lang="es-CO" sz="2000" dirty="0"/>
          </a:p>
          <a:p>
            <a:endParaRPr lang="es-CO" sz="2000" dirty="0"/>
          </a:p>
          <a:p>
            <a:endParaRPr lang="es-CO" sz="2000" dirty="0" smtClean="0"/>
          </a:p>
          <a:p>
            <a:endParaRPr lang="es-CO" sz="2000" dirty="0"/>
          </a:p>
          <a:p>
            <a:endParaRPr lang="es-CO" sz="2000" dirty="0" smtClean="0"/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167" y="1268760"/>
            <a:ext cx="2438400" cy="232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4596" y="3429248"/>
            <a:ext cx="2864564" cy="2864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332317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467544" y="620688"/>
            <a:ext cx="7704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Análisis de casos</a:t>
            </a:r>
            <a:r>
              <a:rPr lang="es-CO" sz="2800" b="1" dirty="0" smtClean="0"/>
              <a:t> </a:t>
            </a:r>
            <a:endParaRPr lang="es-CO" sz="2800" b="1" dirty="0" smtClean="0"/>
          </a:p>
        </p:txBody>
      </p:sp>
      <p:sp>
        <p:nvSpPr>
          <p:cNvPr id="14" name="13 CuadroTexto"/>
          <p:cNvSpPr txBox="1"/>
          <p:nvPr/>
        </p:nvSpPr>
        <p:spPr>
          <a:xfrm>
            <a:off x="4175448" y="1628800"/>
            <a:ext cx="4968552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CO" b="1" dirty="0" smtClean="0"/>
          </a:p>
          <a:p>
            <a:endParaRPr lang="es-CO" sz="800" b="1" dirty="0" smtClean="0"/>
          </a:p>
          <a:p>
            <a:r>
              <a:rPr lang="es-CO" dirty="0" smtClean="0"/>
              <a:t>       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16" name="15 Rectángulo"/>
          <p:cNvSpPr/>
          <p:nvPr/>
        </p:nvSpPr>
        <p:spPr>
          <a:xfrm>
            <a:off x="4788024" y="1628800"/>
            <a:ext cx="435597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CO" sz="2000" dirty="0" smtClean="0"/>
          </a:p>
          <a:p>
            <a:r>
              <a:rPr lang="es-CO" sz="2000" dirty="0" smtClean="0"/>
              <a:t>Davivienda creó EXPOFAMILIA con el objetivo de acercarse a un tipo de nicho (familias) con diferentes necesidades. </a:t>
            </a:r>
          </a:p>
          <a:p>
            <a:endParaRPr lang="es-CO" sz="2000" dirty="0"/>
          </a:p>
          <a:p>
            <a:r>
              <a:rPr lang="es-CO" sz="2000" b="1" dirty="0"/>
              <a:t>Caso </a:t>
            </a:r>
            <a:r>
              <a:rPr lang="es-CO" sz="2000" b="1" dirty="0" err="1"/>
              <a:t>Expofamilia</a:t>
            </a:r>
            <a:r>
              <a:rPr lang="es-CO" sz="2000" b="1" dirty="0"/>
              <a:t> 2010 </a:t>
            </a:r>
          </a:p>
          <a:p>
            <a:r>
              <a:rPr lang="es-CO" sz="2000" b="1" dirty="0" err="1" smtClean="0"/>
              <a:t>Effie</a:t>
            </a:r>
            <a:r>
              <a:rPr lang="es-CO" sz="2000" b="1" dirty="0" smtClean="0"/>
              <a:t> </a:t>
            </a:r>
            <a:r>
              <a:rPr lang="es-CO" sz="2000" b="1" dirty="0"/>
              <a:t>de plata 2011 </a:t>
            </a:r>
            <a:endParaRPr lang="es-CO" sz="2000" b="1" dirty="0" smtClean="0"/>
          </a:p>
          <a:p>
            <a:endParaRPr lang="es-CO" sz="2000" dirty="0"/>
          </a:p>
          <a:p>
            <a:endParaRPr lang="es-CO" sz="2000" dirty="0" smtClean="0"/>
          </a:p>
          <a:p>
            <a:r>
              <a:rPr lang="es-CO" sz="2000" dirty="0">
                <a:hlinkClick r:id="rId3"/>
              </a:rPr>
              <a:t>http://</a:t>
            </a:r>
            <a:r>
              <a:rPr lang="es-CO" sz="2000" dirty="0" smtClean="0">
                <a:hlinkClick r:id="rId3"/>
              </a:rPr>
              <a:t>www.youtube.com/watch?v=2JqU7ongd2g</a:t>
            </a:r>
            <a:endParaRPr lang="es-CO" sz="2000" dirty="0" smtClean="0"/>
          </a:p>
          <a:p>
            <a:endParaRPr lang="es-CO" sz="2000" dirty="0"/>
          </a:p>
          <a:p>
            <a:endParaRPr lang="es-CO" sz="2000" dirty="0" smtClean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749" y="3829402"/>
            <a:ext cx="2448272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060848"/>
            <a:ext cx="4176714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072272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60648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0" y="260648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/>
              <a:t>Marketing y comunicación</a:t>
            </a:r>
          </a:p>
          <a:p>
            <a:r>
              <a:rPr lang="es-CO" sz="2800" b="1" dirty="0"/>
              <a:t>De </a:t>
            </a:r>
            <a:r>
              <a:rPr lang="es-CO" sz="2800" b="1" dirty="0" smtClean="0"/>
              <a:t>nichos</a:t>
            </a:r>
            <a:endParaRPr lang="es-CO" sz="2800" b="1" dirty="0"/>
          </a:p>
        </p:txBody>
      </p:sp>
      <p:sp>
        <p:nvSpPr>
          <p:cNvPr id="14" name="13 CuadroTexto"/>
          <p:cNvSpPr txBox="1"/>
          <p:nvPr/>
        </p:nvSpPr>
        <p:spPr>
          <a:xfrm>
            <a:off x="0" y="1844824"/>
            <a:ext cx="5724128" cy="6586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>
                <a:solidFill>
                  <a:schemeClr val="bg1"/>
                </a:solidFill>
              </a:rPr>
              <a:t>¿Para qué? </a:t>
            </a:r>
            <a:r>
              <a:rPr lang="es-CO" sz="2800" b="1" dirty="0" smtClean="0"/>
              <a:t>                                                   </a:t>
            </a:r>
            <a:endParaRPr lang="es-CO" sz="2800" b="1" dirty="0" smtClean="0"/>
          </a:p>
          <a:p>
            <a:pPr algn="just"/>
            <a:endParaRPr lang="es-CO" sz="2800" dirty="0"/>
          </a:p>
          <a:p>
            <a:pPr marL="342900" indent="-342900" algn="just">
              <a:buFont typeface="Wingdings" pitchFamily="2" charset="2"/>
              <a:buChar char="ü"/>
            </a:pPr>
            <a:r>
              <a:rPr lang="es-CO" sz="2000" dirty="0" smtClean="0"/>
              <a:t>El </a:t>
            </a:r>
            <a:r>
              <a:rPr lang="es-CO" sz="2000" dirty="0"/>
              <a:t>Marketing busca reclutar y fidelizar </a:t>
            </a:r>
            <a:r>
              <a:rPr lang="es-CO" sz="2000" dirty="0" smtClean="0"/>
              <a:t>clientes, mediante </a:t>
            </a:r>
            <a:r>
              <a:rPr lang="es-CO" sz="2000" dirty="0"/>
              <a:t>herramientas y estrategias </a:t>
            </a:r>
            <a:r>
              <a:rPr lang="es-CO" sz="2000" dirty="0" smtClean="0"/>
              <a:t>posicionando en </a:t>
            </a:r>
            <a:r>
              <a:rPr lang="es-CO" sz="2000" dirty="0"/>
              <a:t>la mente del consumidor un producto, </a:t>
            </a:r>
            <a:r>
              <a:rPr lang="es-CO" sz="2000" dirty="0" smtClean="0"/>
              <a:t>marca, etc</a:t>
            </a:r>
            <a:r>
              <a:rPr lang="es-CO" sz="2000" dirty="0"/>
              <a:t>...</a:t>
            </a:r>
          </a:p>
          <a:p>
            <a:pPr algn="just"/>
            <a:endParaRPr lang="es-CO" sz="2000" dirty="0" smtClean="0"/>
          </a:p>
          <a:p>
            <a:pPr marL="342900" indent="-342900" algn="just">
              <a:buFont typeface="Wingdings" pitchFamily="2" charset="2"/>
              <a:buChar char="ü"/>
            </a:pPr>
            <a:r>
              <a:rPr lang="es-CO" sz="2000" dirty="0"/>
              <a:t>B</a:t>
            </a:r>
            <a:r>
              <a:rPr lang="es-CO" sz="2000" dirty="0" smtClean="0"/>
              <a:t>usca </a:t>
            </a:r>
            <a:r>
              <a:rPr lang="es-CO" sz="2000" dirty="0"/>
              <a:t>ser la opción principal en </a:t>
            </a:r>
            <a:r>
              <a:rPr lang="es-CO" sz="2000" dirty="0" smtClean="0"/>
              <a:t>su mente </a:t>
            </a:r>
            <a:r>
              <a:rPr lang="es-CO" sz="2000" dirty="0"/>
              <a:t>(</a:t>
            </a:r>
            <a:r>
              <a:rPr lang="es-CO" sz="2000" i="1" dirty="0"/>
              <a:t>Top of </a:t>
            </a:r>
            <a:r>
              <a:rPr lang="es-CO" sz="2000" i="1" dirty="0" err="1"/>
              <a:t>Mind</a:t>
            </a:r>
            <a:r>
              <a:rPr lang="es-CO" sz="2000" dirty="0" smtClean="0"/>
              <a:t>).</a:t>
            </a:r>
          </a:p>
          <a:p>
            <a:pPr algn="just"/>
            <a:endParaRPr lang="es-CO" sz="2000" dirty="0"/>
          </a:p>
          <a:p>
            <a:pPr marL="342900" indent="-342900" algn="just">
              <a:buFont typeface="Wingdings" pitchFamily="2" charset="2"/>
              <a:buChar char="ü"/>
            </a:pPr>
            <a:r>
              <a:rPr lang="es-CO" sz="2000" dirty="0" smtClean="0"/>
              <a:t>Es todo </a:t>
            </a:r>
            <a:r>
              <a:rPr lang="es-CO" sz="2000" dirty="0"/>
              <a:t>aquello </a:t>
            </a:r>
            <a:r>
              <a:rPr lang="es-CO" sz="2000" dirty="0" smtClean="0"/>
              <a:t>que una </a:t>
            </a:r>
            <a:r>
              <a:rPr lang="es-CO" sz="2000" dirty="0"/>
              <a:t>empresa puede hacer para ser vista en </a:t>
            </a:r>
            <a:r>
              <a:rPr lang="es-CO" sz="2000" dirty="0" smtClean="0"/>
              <a:t>el mercado</a:t>
            </a:r>
            <a:r>
              <a:rPr lang="es-CO" sz="2000" dirty="0"/>
              <a:t>, con una visión de rentabilidad a corto </a:t>
            </a:r>
            <a:r>
              <a:rPr lang="es-CO" sz="2000" dirty="0" smtClean="0"/>
              <a:t>y/o a </a:t>
            </a:r>
            <a:r>
              <a:rPr lang="es-CO" sz="2000" dirty="0"/>
              <a:t>largo plazo.</a:t>
            </a:r>
            <a:r>
              <a:rPr lang="es-CO" sz="2000" dirty="0" smtClean="0"/>
              <a:t>                                              </a:t>
            </a:r>
            <a:endParaRPr lang="es-CO" sz="2000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6963" y="2780927"/>
            <a:ext cx="3142807" cy="2357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40210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60648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13 CuadroTexto"/>
          <p:cNvSpPr txBox="1"/>
          <p:nvPr/>
        </p:nvSpPr>
        <p:spPr>
          <a:xfrm>
            <a:off x="3563888" y="1844824"/>
            <a:ext cx="5400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r>
              <a:rPr lang="es-CO" dirty="0" smtClean="0"/>
              <a:t>       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16" name="15 Rectángulo"/>
          <p:cNvSpPr/>
          <p:nvPr/>
        </p:nvSpPr>
        <p:spPr>
          <a:xfrm>
            <a:off x="2843808" y="2106434"/>
            <a:ext cx="619268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Font typeface="Wingdings" pitchFamily="2" charset="2"/>
              <a:buChar char="ü"/>
            </a:pPr>
            <a:r>
              <a:rPr lang="es-CO" sz="2000" dirty="0" smtClean="0"/>
              <a:t>El </a:t>
            </a:r>
            <a:r>
              <a:rPr lang="es-CO" sz="2000" dirty="0"/>
              <a:t>marketing es el uso de un conjunto de</a:t>
            </a:r>
          </a:p>
          <a:p>
            <a:pPr algn="ctr"/>
            <a:r>
              <a:rPr lang="es-CO" sz="2000" dirty="0"/>
              <a:t>herramientas</a:t>
            </a:r>
            <a:r>
              <a:rPr lang="es-CO" sz="2000" dirty="0" smtClean="0"/>
              <a:t>:</a:t>
            </a:r>
          </a:p>
          <a:p>
            <a:pPr algn="ctr"/>
            <a:endParaRPr lang="es-CO" sz="2000" dirty="0"/>
          </a:p>
          <a:p>
            <a:pPr algn="ctr"/>
            <a:r>
              <a:rPr lang="es-CO" sz="2000" dirty="0"/>
              <a:t>• </a:t>
            </a:r>
            <a:r>
              <a:rPr lang="es-CO" sz="2000" dirty="0" smtClean="0"/>
              <a:t>Encaminadas </a:t>
            </a:r>
            <a:r>
              <a:rPr lang="es-CO" sz="2000" dirty="0"/>
              <a:t>a la satisfacción del cliente</a:t>
            </a:r>
          </a:p>
          <a:p>
            <a:pPr algn="ctr"/>
            <a:endParaRPr lang="es-CO" sz="2000" dirty="0" smtClean="0"/>
          </a:p>
          <a:p>
            <a:pPr algn="ctr"/>
            <a:r>
              <a:rPr lang="es-CO" sz="2000" dirty="0" smtClean="0"/>
              <a:t>• </a:t>
            </a:r>
            <a:r>
              <a:rPr lang="es-CO" sz="2000" dirty="0"/>
              <a:t>M</a:t>
            </a:r>
            <a:r>
              <a:rPr lang="es-CO" sz="2000" dirty="0" smtClean="0"/>
              <a:t>ediante </a:t>
            </a:r>
            <a:r>
              <a:rPr lang="es-CO" sz="2000" dirty="0"/>
              <a:t>las cuales pretende diseñar el producto</a:t>
            </a:r>
          </a:p>
          <a:p>
            <a:pPr algn="ctr"/>
            <a:endParaRPr lang="es-CO" sz="2000" dirty="0" smtClean="0"/>
          </a:p>
          <a:p>
            <a:pPr algn="ctr"/>
            <a:r>
              <a:rPr lang="es-CO" sz="2000" dirty="0" smtClean="0"/>
              <a:t>• </a:t>
            </a:r>
            <a:r>
              <a:rPr lang="es-CO" sz="2000" dirty="0"/>
              <a:t>E</a:t>
            </a:r>
            <a:r>
              <a:rPr lang="es-CO" sz="2000" dirty="0" smtClean="0"/>
              <a:t>stablecer </a:t>
            </a:r>
            <a:r>
              <a:rPr lang="es-CO" sz="2000" dirty="0"/>
              <a:t>precios</a:t>
            </a:r>
          </a:p>
          <a:p>
            <a:pPr algn="ctr"/>
            <a:endParaRPr lang="es-CO" sz="2000" dirty="0" smtClean="0"/>
          </a:p>
          <a:p>
            <a:pPr algn="ctr"/>
            <a:r>
              <a:rPr lang="es-CO" sz="2000" dirty="0" smtClean="0"/>
              <a:t>• </a:t>
            </a:r>
            <a:r>
              <a:rPr lang="es-CO" sz="2000" dirty="0"/>
              <a:t>E</a:t>
            </a:r>
            <a:r>
              <a:rPr lang="es-CO" sz="2000" dirty="0" smtClean="0"/>
              <a:t>legir </a:t>
            </a:r>
            <a:r>
              <a:rPr lang="es-CO" sz="2000" dirty="0"/>
              <a:t>los canales de </a:t>
            </a:r>
            <a:r>
              <a:rPr lang="es-CO" sz="2000" dirty="0" smtClean="0"/>
              <a:t>distribución </a:t>
            </a:r>
            <a:r>
              <a:rPr lang="es-CO" sz="2000" dirty="0"/>
              <a:t>y las técnicas de </a:t>
            </a:r>
            <a:endParaRPr lang="es-CO" sz="2000" dirty="0" smtClean="0"/>
          </a:p>
          <a:p>
            <a:pPr algn="ctr"/>
            <a:r>
              <a:rPr lang="es-CO" sz="2000" dirty="0" smtClean="0"/>
              <a:t>comunicación </a:t>
            </a:r>
            <a:r>
              <a:rPr lang="es-CO" sz="2000" dirty="0"/>
              <a:t>más </a:t>
            </a:r>
            <a:r>
              <a:rPr lang="es-CO" sz="2000" dirty="0" smtClean="0"/>
              <a:t>adecuadas para </a:t>
            </a:r>
            <a:r>
              <a:rPr lang="es-CO" sz="2000" dirty="0"/>
              <a:t>presentar un producto que </a:t>
            </a:r>
            <a:r>
              <a:rPr lang="es-CO" sz="2000" dirty="0" smtClean="0"/>
              <a:t>realmente satisfaga </a:t>
            </a:r>
            <a:r>
              <a:rPr lang="es-CO" sz="2000" dirty="0"/>
              <a:t>las necesidades de los clientes.</a:t>
            </a:r>
            <a:endParaRPr lang="es-CO" sz="2000" b="1" dirty="0">
              <a:solidFill>
                <a:schemeClr val="bg1"/>
              </a:solidFill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179512" y="332656"/>
            <a:ext cx="4700326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800" b="1" dirty="0"/>
              <a:t>Marketing y comunicación</a:t>
            </a:r>
          </a:p>
          <a:p>
            <a:r>
              <a:rPr lang="es-CO" sz="2800" b="1" dirty="0"/>
              <a:t>De nichos</a:t>
            </a:r>
          </a:p>
          <a:p>
            <a:endParaRPr lang="es-CO" sz="2800" b="1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48" y="2276872"/>
            <a:ext cx="3131488" cy="2560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13 CuadroTexto"/>
          <p:cNvSpPr txBox="1"/>
          <p:nvPr/>
        </p:nvSpPr>
        <p:spPr>
          <a:xfrm>
            <a:off x="5868144" y="1261363"/>
            <a:ext cx="4968552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sz="1600" dirty="0" smtClean="0"/>
          </a:p>
          <a:p>
            <a:r>
              <a:rPr lang="es-CO" sz="1200" dirty="0" smtClean="0"/>
              <a:t>  </a:t>
            </a:r>
          </a:p>
          <a:p>
            <a:endParaRPr lang="es-CO" dirty="0" smtClean="0"/>
          </a:p>
          <a:p>
            <a:r>
              <a:rPr lang="es-CO" dirty="0" smtClean="0"/>
              <a:t>       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2" name="1 CuadroTexto"/>
          <p:cNvSpPr txBox="1"/>
          <p:nvPr/>
        </p:nvSpPr>
        <p:spPr>
          <a:xfrm>
            <a:off x="407656" y="404664"/>
            <a:ext cx="3842719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 smtClean="0"/>
              <a:t>4 fases del marketing</a:t>
            </a:r>
          </a:p>
          <a:p>
            <a:endParaRPr lang="es-CO" b="1" dirty="0"/>
          </a:p>
          <a:p>
            <a:endParaRPr lang="es-CO" b="1" dirty="0" smtClean="0"/>
          </a:p>
          <a:p>
            <a:endParaRPr lang="es-CO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2843808" y="1751171"/>
            <a:ext cx="6300192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r">
              <a:buAutoNum type="arabicPeriod"/>
            </a:pPr>
            <a:r>
              <a:rPr lang="es-CO" b="1" dirty="0" smtClean="0">
                <a:solidFill>
                  <a:schemeClr val="bg1"/>
                </a:solidFill>
              </a:rPr>
              <a:t>Analizar </a:t>
            </a:r>
            <a:r>
              <a:rPr lang="es-CO" b="1" dirty="0">
                <a:solidFill>
                  <a:schemeClr val="bg1"/>
                </a:solidFill>
              </a:rPr>
              <a:t>las oportunidades que ofrece el mercado</a:t>
            </a:r>
            <a:r>
              <a:rPr lang="es-CO" dirty="0" smtClean="0"/>
              <a:t>:</a:t>
            </a:r>
          </a:p>
          <a:p>
            <a:pPr algn="r"/>
            <a:endParaRPr lang="es-CO" dirty="0"/>
          </a:p>
          <a:p>
            <a:pPr algn="ctr"/>
            <a:r>
              <a:rPr lang="es-CO" dirty="0" smtClean="0"/>
              <a:t>• </a:t>
            </a:r>
            <a:r>
              <a:rPr lang="es-CO" sz="1600" dirty="0"/>
              <a:t>S</a:t>
            </a:r>
            <a:r>
              <a:rPr lang="es-CO" sz="1600" dirty="0" smtClean="0"/>
              <a:t>egmento </a:t>
            </a:r>
            <a:r>
              <a:rPr lang="es-CO" sz="1600" dirty="0"/>
              <a:t>objetivo</a:t>
            </a:r>
          </a:p>
          <a:p>
            <a:pPr algn="ctr"/>
            <a:endParaRPr lang="es-CO" sz="1600" dirty="0" smtClean="0"/>
          </a:p>
          <a:p>
            <a:pPr algn="ctr"/>
            <a:r>
              <a:rPr lang="es-CO" sz="1600" dirty="0" smtClean="0"/>
              <a:t>• </a:t>
            </a:r>
            <a:r>
              <a:rPr lang="es-CO" sz="1600" dirty="0"/>
              <a:t>C</a:t>
            </a:r>
            <a:r>
              <a:rPr lang="es-CO" sz="1600" dirty="0" smtClean="0"/>
              <a:t>apacidad </a:t>
            </a:r>
            <a:r>
              <a:rPr lang="es-CO" sz="1600" dirty="0"/>
              <a:t>de compra</a:t>
            </a:r>
          </a:p>
          <a:p>
            <a:pPr algn="ctr"/>
            <a:endParaRPr lang="es-CO" sz="1600" dirty="0" smtClean="0"/>
          </a:p>
          <a:p>
            <a:pPr algn="ctr"/>
            <a:r>
              <a:rPr lang="es-CO" sz="1600" dirty="0" smtClean="0"/>
              <a:t>• </a:t>
            </a:r>
            <a:r>
              <a:rPr lang="es-CO" sz="1600" dirty="0"/>
              <a:t>R</a:t>
            </a:r>
            <a:r>
              <a:rPr lang="es-CO" sz="1600" dirty="0" smtClean="0"/>
              <a:t>espuesta </a:t>
            </a:r>
            <a:r>
              <a:rPr lang="es-CO" sz="1600" dirty="0"/>
              <a:t>a las necesidades.</a:t>
            </a:r>
          </a:p>
          <a:p>
            <a:pPr algn="ctr"/>
            <a:endParaRPr lang="es-CO" dirty="0" smtClean="0"/>
          </a:p>
          <a:p>
            <a:pPr algn="ctr"/>
            <a:r>
              <a:rPr lang="es-CO" b="1" dirty="0" smtClean="0">
                <a:solidFill>
                  <a:schemeClr val="bg1"/>
                </a:solidFill>
              </a:rPr>
              <a:t>2</a:t>
            </a:r>
            <a:r>
              <a:rPr lang="es-CO" b="1" dirty="0">
                <a:solidFill>
                  <a:schemeClr val="bg1"/>
                </a:solidFill>
              </a:rPr>
              <a:t>. Analizar la </a:t>
            </a:r>
            <a:r>
              <a:rPr lang="es-CO" b="1" dirty="0" smtClean="0">
                <a:solidFill>
                  <a:schemeClr val="bg1"/>
                </a:solidFill>
              </a:rPr>
              <a:t>competencia</a:t>
            </a:r>
            <a:endParaRPr lang="es-CO" b="1" dirty="0">
              <a:solidFill>
                <a:schemeClr val="bg1"/>
              </a:solidFill>
            </a:endParaRPr>
          </a:p>
          <a:p>
            <a:pPr algn="ctr"/>
            <a:endParaRPr lang="es-CO" sz="1600" dirty="0" smtClean="0"/>
          </a:p>
          <a:p>
            <a:pPr algn="ctr"/>
            <a:r>
              <a:rPr lang="es-CO" sz="1600" dirty="0" smtClean="0"/>
              <a:t>• </a:t>
            </a:r>
            <a:r>
              <a:rPr lang="es-CO" sz="1600" dirty="0"/>
              <a:t>C</a:t>
            </a:r>
            <a:r>
              <a:rPr lang="es-CO" sz="1600" dirty="0" smtClean="0"/>
              <a:t>uáles </a:t>
            </a:r>
            <a:r>
              <a:rPr lang="es-CO" sz="1600" dirty="0"/>
              <a:t>son sus posibles </a:t>
            </a:r>
            <a:r>
              <a:rPr lang="es-CO" sz="1600" dirty="0" smtClean="0"/>
              <a:t>competidores</a:t>
            </a:r>
          </a:p>
          <a:p>
            <a:pPr algn="ctr"/>
            <a:endParaRPr lang="es-CO" sz="1600" dirty="0"/>
          </a:p>
          <a:p>
            <a:pPr algn="ctr"/>
            <a:r>
              <a:rPr lang="es-CO" sz="1600" dirty="0"/>
              <a:t>• </a:t>
            </a:r>
            <a:r>
              <a:rPr lang="es-CO" sz="1600" dirty="0" smtClean="0"/>
              <a:t>Qué </a:t>
            </a:r>
            <a:r>
              <a:rPr lang="es-CO" sz="1600" dirty="0"/>
              <a:t>productos están ofreciendo, con qué política</a:t>
            </a:r>
          </a:p>
          <a:p>
            <a:pPr algn="ctr"/>
            <a:endParaRPr lang="es-CO" sz="1600" dirty="0" smtClean="0"/>
          </a:p>
          <a:p>
            <a:pPr algn="ctr"/>
            <a:r>
              <a:rPr lang="es-CO" sz="1600" dirty="0" smtClean="0"/>
              <a:t>• Cuáles </a:t>
            </a:r>
            <a:r>
              <a:rPr lang="es-CO" sz="1600" dirty="0"/>
              <a:t>son los productos sustitutos y complementarios</a:t>
            </a:r>
          </a:p>
          <a:p>
            <a:pPr algn="ctr"/>
            <a:endParaRPr lang="es-CO" sz="1600" dirty="0" smtClean="0"/>
          </a:p>
          <a:p>
            <a:pPr algn="ctr"/>
            <a:r>
              <a:rPr lang="es-CO" sz="1600" dirty="0" smtClean="0"/>
              <a:t>• </a:t>
            </a:r>
            <a:r>
              <a:rPr lang="es-CO" sz="1600" dirty="0"/>
              <a:t>L</a:t>
            </a:r>
            <a:r>
              <a:rPr lang="es-CO" sz="1600" dirty="0" smtClean="0"/>
              <a:t>as </a:t>
            </a:r>
            <a:r>
              <a:rPr lang="es-CO" sz="1600" dirty="0"/>
              <a:t>noticias y probabilidades respecto al ingreso de</a:t>
            </a:r>
          </a:p>
          <a:p>
            <a:pPr algn="ctr"/>
            <a:r>
              <a:rPr lang="es-CO" sz="1600" dirty="0"/>
              <a:t>nuevos competidores y los posibles proveedores.</a:t>
            </a:r>
            <a:endParaRPr lang="es-CO" sz="16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2295118"/>
            <a:ext cx="3354912" cy="3222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13 CuadroTexto"/>
          <p:cNvSpPr txBox="1"/>
          <p:nvPr/>
        </p:nvSpPr>
        <p:spPr>
          <a:xfrm>
            <a:off x="5868144" y="1261363"/>
            <a:ext cx="4968552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sz="1600" dirty="0" smtClean="0"/>
          </a:p>
          <a:p>
            <a:r>
              <a:rPr lang="es-CO" sz="1200" dirty="0" smtClean="0"/>
              <a:t>  </a:t>
            </a:r>
          </a:p>
          <a:p>
            <a:endParaRPr lang="es-CO" dirty="0" smtClean="0"/>
          </a:p>
          <a:p>
            <a:r>
              <a:rPr lang="es-CO" dirty="0" smtClean="0"/>
              <a:t>       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2" name="1 CuadroTexto"/>
          <p:cNvSpPr txBox="1"/>
          <p:nvPr/>
        </p:nvSpPr>
        <p:spPr>
          <a:xfrm>
            <a:off x="407656" y="404664"/>
            <a:ext cx="3842719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 smtClean="0"/>
              <a:t>4 fases del marketing</a:t>
            </a:r>
          </a:p>
          <a:p>
            <a:endParaRPr lang="es-CO" b="1" dirty="0"/>
          </a:p>
          <a:p>
            <a:endParaRPr lang="es-CO" b="1" dirty="0" smtClean="0"/>
          </a:p>
          <a:p>
            <a:endParaRPr lang="es-CO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3131840" y="1817321"/>
            <a:ext cx="60121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chemeClr val="bg1"/>
                </a:solidFill>
              </a:rPr>
              <a:t>3. Realizar un análisis interno de la empresa </a:t>
            </a:r>
            <a:r>
              <a:rPr lang="es-CO" dirty="0"/>
              <a:t>para </a:t>
            </a:r>
            <a:r>
              <a:rPr lang="es-CO" dirty="0" smtClean="0"/>
              <a:t>determinar si </a:t>
            </a:r>
            <a:r>
              <a:rPr lang="es-CO" dirty="0"/>
              <a:t>realmente está en condiciones de llevar a cabo </a:t>
            </a:r>
            <a:r>
              <a:rPr lang="es-CO" dirty="0" smtClean="0"/>
              <a:t>el proyecto </a:t>
            </a:r>
            <a:r>
              <a:rPr lang="es-CO" dirty="0"/>
              <a:t>(personal suficiente y calificado, </a:t>
            </a:r>
            <a:r>
              <a:rPr lang="es-CO" dirty="0" smtClean="0"/>
              <a:t>recursos financieros </a:t>
            </a:r>
            <a:r>
              <a:rPr lang="es-CO" dirty="0"/>
              <a:t>y logísticos necesarios, etc</a:t>
            </a:r>
            <a:r>
              <a:rPr lang="es-CO" dirty="0" smtClean="0"/>
              <a:t>.)</a:t>
            </a:r>
          </a:p>
          <a:p>
            <a:pPr algn="ctr"/>
            <a:endParaRPr lang="es-CO" dirty="0"/>
          </a:p>
          <a:p>
            <a:pPr algn="ctr"/>
            <a:r>
              <a:rPr lang="es-CO" b="1" dirty="0">
                <a:solidFill>
                  <a:schemeClr val="bg1"/>
                </a:solidFill>
              </a:rPr>
              <a:t>4. Analizar qué política de distribución es la más </a:t>
            </a:r>
            <a:r>
              <a:rPr lang="es-CO" b="1" dirty="0" smtClean="0">
                <a:solidFill>
                  <a:schemeClr val="bg1"/>
                </a:solidFill>
              </a:rPr>
              <a:t>adecuada</a:t>
            </a:r>
            <a:r>
              <a:rPr lang="es-CO" dirty="0" smtClean="0"/>
              <a:t> para </a:t>
            </a:r>
            <a:r>
              <a:rPr lang="es-CO" dirty="0"/>
              <a:t>que el producto o servicio llegue al consumidor</a:t>
            </a:r>
            <a:r>
              <a:rPr lang="es-CO" dirty="0" smtClean="0"/>
              <a:t>.</a:t>
            </a:r>
          </a:p>
          <a:p>
            <a:pPr algn="ctr"/>
            <a:endParaRPr lang="es-CO" dirty="0" smtClean="0"/>
          </a:p>
          <a:p>
            <a:pPr algn="ctr"/>
            <a:endParaRPr lang="es-CO" dirty="0"/>
          </a:p>
          <a:p>
            <a:pPr algn="ctr"/>
            <a:r>
              <a:rPr lang="es-CO" dirty="0"/>
              <a:t>• </a:t>
            </a:r>
            <a:r>
              <a:rPr lang="es-CO" dirty="0" smtClean="0"/>
              <a:t>Con </a:t>
            </a:r>
            <a:r>
              <a:rPr lang="es-CO" dirty="0"/>
              <a:t>todos los datos, la empresa realiza un diagnóstico.</a:t>
            </a:r>
          </a:p>
          <a:p>
            <a:pPr algn="ctr"/>
            <a:r>
              <a:rPr lang="es-CO" dirty="0"/>
              <a:t>Si éste es positivo, </a:t>
            </a:r>
            <a:r>
              <a:rPr lang="es-CO" dirty="0" smtClean="0"/>
              <a:t>fija los </a:t>
            </a:r>
            <a:r>
              <a:rPr lang="es-CO" dirty="0"/>
              <a:t>objetivos y cómo alcanzarlos,</a:t>
            </a:r>
          </a:p>
          <a:p>
            <a:pPr algn="ctr"/>
            <a:r>
              <a:rPr lang="es-CO" dirty="0" smtClean="0"/>
              <a:t>determina </a:t>
            </a:r>
            <a:r>
              <a:rPr lang="es-CO" dirty="0"/>
              <a:t>a qué clientes se quiere dirigir y qué clase de</a:t>
            </a:r>
          </a:p>
          <a:p>
            <a:pPr algn="ctr"/>
            <a:r>
              <a:rPr lang="es-CO" dirty="0"/>
              <a:t>producto quiere.</a:t>
            </a:r>
            <a:endParaRPr lang="es-CO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420888"/>
            <a:ext cx="3160825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288325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467544" y="620688"/>
            <a:ext cx="7704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Estudio de mercado </a:t>
            </a:r>
            <a:endParaRPr lang="es-CO" sz="2800" b="1" dirty="0" smtClean="0"/>
          </a:p>
        </p:txBody>
      </p:sp>
      <p:sp>
        <p:nvSpPr>
          <p:cNvPr id="14" name="13 CuadroTexto"/>
          <p:cNvSpPr txBox="1"/>
          <p:nvPr/>
        </p:nvSpPr>
        <p:spPr>
          <a:xfrm>
            <a:off x="0" y="1628800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r>
              <a:rPr lang="es-CO" dirty="0" smtClean="0"/>
              <a:t>       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16" name="15 Rectángulo"/>
          <p:cNvSpPr/>
          <p:nvPr/>
        </p:nvSpPr>
        <p:spPr>
          <a:xfrm>
            <a:off x="3563888" y="1772817"/>
            <a:ext cx="558011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b="1" dirty="0">
                <a:solidFill>
                  <a:schemeClr val="bg1"/>
                </a:solidFill>
              </a:rPr>
              <a:t>Análisis del entorno general</a:t>
            </a:r>
            <a:r>
              <a:rPr lang="es-CO" dirty="0"/>
              <a:t>: </a:t>
            </a:r>
            <a:r>
              <a:rPr lang="es-CO" dirty="0" smtClean="0"/>
              <a:t>estudia </a:t>
            </a:r>
            <a:r>
              <a:rPr lang="es-CO" dirty="0"/>
              <a:t>todo</a:t>
            </a:r>
          </a:p>
          <a:p>
            <a:r>
              <a:rPr lang="es-CO" dirty="0"/>
              <a:t>lo que rodea a la empresa en diversos aspectos (</a:t>
            </a:r>
            <a:r>
              <a:rPr lang="es-CO" dirty="0" smtClean="0"/>
              <a:t>entorno legal</a:t>
            </a:r>
            <a:r>
              <a:rPr lang="es-CO" dirty="0"/>
              <a:t>, económico, tecnológico, de infraestructuras, social</a:t>
            </a:r>
            <a:r>
              <a:rPr lang="es-CO" dirty="0" smtClean="0"/>
              <a:t>...)</a:t>
            </a:r>
          </a:p>
          <a:p>
            <a:endParaRPr lang="es-CO" dirty="0"/>
          </a:p>
          <a:p>
            <a:r>
              <a:rPr lang="es-CO" dirty="0">
                <a:solidFill>
                  <a:schemeClr val="bg1"/>
                </a:solidFill>
              </a:rPr>
              <a:t>• </a:t>
            </a:r>
            <a:r>
              <a:rPr lang="es-CO" b="1" dirty="0">
                <a:solidFill>
                  <a:schemeClr val="bg1"/>
                </a:solidFill>
              </a:rPr>
              <a:t>Análisis del consumidor</a:t>
            </a:r>
            <a:r>
              <a:rPr lang="es-CO" dirty="0">
                <a:solidFill>
                  <a:schemeClr val="bg1"/>
                </a:solidFill>
              </a:rPr>
              <a:t>:</a:t>
            </a:r>
            <a:r>
              <a:rPr lang="es-CO" dirty="0"/>
              <a:t> estudia el comportamiento </a:t>
            </a:r>
            <a:r>
              <a:rPr lang="es-CO" dirty="0" smtClean="0"/>
              <a:t>de los </a:t>
            </a:r>
            <a:r>
              <a:rPr lang="es-CO" dirty="0"/>
              <a:t>consumidores para detectar sus necesidades de consumo</a:t>
            </a:r>
          </a:p>
          <a:p>
            <a:r>
              <a:rPr lang="es-CO" dirty="0"/>
              <a:t>y la forma de </a:t>
            </a:r>
            <a:r>
              <a:rPr lang="es-CO" dirty="0" smtClean="0"/>
              <a:t>satisfacerlas </a:t>
            </a:r>
            <a:r>
              <a:rPr lang="es-CO" dirty="0"/>
              <a:t>y averiguar sus hábitos de </a:t>
            </a:r>
            <a:r>
              <a:rPr lang="es-CO" dirty="0" smtClean="0"/>
              <a:t>compra (lugares</a:t>
            </a:r>
            <a:r>
              <a:rPr lang="es-CO" dirty="0"/>
              <a:t>, momentos, preferencias</a:t>
            </a:r>
            <a:r>
              <a:rPr lang="es-CO" dirty="0" smtClean="0"/>
              <a:t>...)</a:t>
            </a:r>
          </a:p>
          <a:p>
            <a:endParaRPr lang="es-CO" dirty="0"/>
          </a:p>
          <a:p>
            <a:r>
              <a:rPr lang="es-CO" dirty="0"/>
              <a:t>• </a:t>
            </a:r>
            <a:r>
              <a:rPr lang="es-CO" b="1" dirty="0">
                <a:solidFill>
                  <a:schemeClr val="bg1"/>
                </a:solidFill>
              </a:rPr>
              <a:t>Análisis de la competencia</a:t>
            </a:r>
            <a:r>
              <a:rPr lang="es-CO" dirty="0"/>
              <a:t>: </a:t>
            </a:r>
            <a:r>
              <a:rPr lang="es-CO" dirty="0" smtClean="0"/>
              <a:t>establecer quiénes </a:t>
            </a:r>
            <a:r>
              <a:rPr lang="es-CO" dirty="0"/>
              <a:t>son </a:t>
            </a:r>
            <a:r>
              <a:rPr lang="es-CO" dirty="0" smtClean="0"/>
              <a:t>los competidores</a:t>
            </a:r>
            <a:r>
              <a:rPr lang="es-CO" dirty="0"/>
              <a:t>, cuántos son y sus respectivas </a:t>
            </a:r>
            <a:r>
              <a:rPr lang="es-CO" dirty="0" smtClean="0"/>
              <a:t>ventajas competitivas.</a:t>
            </a:r>
          </a:p>
          <a:p>
            <a:endParaRPr lang="es-CO" dirty="0"/>
          </a:p>
          <a:p>
            <a:r>
              <a:rPr lang="es-CO" dirty="0"/>
              <a:t>• Fuentes: Cámaras de Comercio, Ministerio Hacienda, </a:t>
            </a:r>
            <a:r>
              <a:rPr lang="es-CO" dirty="0" smtClean="0"/>
              <a:t>DANE, censos</a:t>
            </a:r>
            <a:r>
              <a:rPr lang="es-CO" dirty="0"/>
              <a:t>, informes, </a:t>
            </a:r>
            <a:r>
              <a:rPr lang="es-CO" dirty="0" smtClean="0"/>
              <a:t>prensa</a:t>
            </a:r>
            <a:r>
              <a:rPr lang="es-CO" dirty="0"/>
              <a:t>, Internet</a:t>
            </a:r>
            <a:r>
              <a:rPr lang="es-CO" dirty="0" smtClean="0"/>
              <a:t>.</a:t>
            </a:r>
            <a:endParaRPr lang="es-CO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08" y="2622449"/>
            <a:ext cx="3449175" cy="2719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467544" y="620688"/>
            <a:ext cx="7704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Segmentación </a:t>
            </a:r>
            <a:endParaRPr lang="es-CO" sz="2800" b="1" dirty="0" smtClean="0"/>
          </a:p>
        </p:txBody>
      </p:sp>
      <p:sp>
        <p:nvSpPr>
          <p:cNvPr id="14" name="13 CuadroTexto"/>
          <p:cNvSpPr txBox="1"/>
          <p:nvPr/>
        </p:nvSpPr>
        <p:spPr>
          <a:xfrm>
            <a:off x="0" y="1628800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r>
              <a:rPr lang="es-CO" dirty="0" smtClean="0"/>
              <a:t>       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16" name="15 Rectángulo"/>
          <p:cNvSpPr/>
          <p:nvPr/>
        </p:nvSpPr>
        <p:spPr>
          <a:xfrm>
            <a:off x="3707904" y="1772817"/>
            <a:ext cx="543609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ü"/>
            </a:pPr>
            <a:r>
              <a:rPr lang="es-CO" dirty="0"/>
              <a:t>Identificar los grupos de personas que corresponden a </a:t>
            </a:r>
            <a:r>
              <a:rPr lang="es-CO" dirty="0" smtClean="0"/>
              <a:t>su </a:t>
            </a:r>
            <a:r>
              <a:rPr lang="es-CO" b="1" dirty="0" smtClean="0"/>
              <a:t>Público </a:t>
            </a:r>
            <a:r>
              <a:rPr lang="es-CO" b="1" dirty="0"/>
              <a:t>Objetivo </a:t>
            </a:r>
            <a:r>
              <a:rPr lang="es-CO" dirty="0"/>
              <a:t>utilizando variables </a:t>
            </a:r>
            <a:r>
              <a:rPr lang="es-CO" dirty="0" smtClean="0"/>
              <a:t>demográficas, geográficas</a:t>
            </a:r>
            <a:r>
              <a:rPr lang="es-CO" dirty="0"/>
              <a:t>, </a:t>
            </a:r>
            <a:r>
              <a:rPr lang="es-CO" dirty="0" smtClean="0"/>
              <a:t>socioeconómicas</a:t>
            </a:r>
            <a:r>
              <a:rPr lang="es-CO" dirty="0"/>
              <a:t>, </a:t>
            </a:r>
            <a:r>
              <a:rPr lang="es-CO" dirty="0" err="1"/>
              <a:t>psicográficas</a:t>
            </a:r>
            <a:r>
              <a:rPr lang="es-CO" dirty="0"/>
              <a:t> </a:t>
            </a:r>
            <a:r>
              <a:rPr lang="es-CO" dirty="0" smtClean="0"/>
              <a:t>y comportamiento.</a:t>
            </a:r>
          </a:p>
          <a:p>
            <a:pPr algn="r"/>
            <a:endParaRPr lang="es-CO" dirty="0"/>
          </a:p>
          <a:p>
            <a:r>
              <a:rPr lang="es-CO" dirty="0"/>
              <a:t>• Ejemplo: Hombre, 18-30 años, Bogotá, estrato 4 a 6, </a:t>
            </a:r>
            <a:r>
              <a:rPr lang="es-CO" dirty="0" smtClean="0"/>
              <a:t>con educación </a:t>
            </a:r>
            <a:r>
              <a:rPr lang="es-CO" dirty="0"/>
              <a:t>superior y tendencias artísticas</a:t>
            </a:r>
            <a:r>
              <a:rPr lang="es-CO" dirty="0" smtClean="0"/>
              <a:t>.</a:t>
            </a:r>
          </a:p>
          <a:p>
            <a:endParaRPr lang="es-CO" dirty="0"/>
          </a:p>
          <a:p>
            <a:r>
              <a:rPr lang="es-CO" dirty="0"/>
              <a:t>• Permite determinar el volumen de clientes </a:t>
            </a:r>
            <a:r>
              <a:rPr lang="es-CO" dirty="0" smtClean="0"/>
              <a:t>potenciales, adaptar </a:t>
            </a:r>
            <a:r>
              <a:rPr lang="es-CO" dirty="0"/>
              <a:t>los productos propuestos e identificar </a:t>
            </a:r>
            <a:r>
              <a:rPr lang="es-CO" dirty="0" smtClean="0"/>
              <a:t>la competencia </a:t>
            </a:r>
            <a:r>
              <a:rPr lang="es-CO" dirty="0"/>
              <a:t>directa e indirecta</a:t>
            </a:r>
            <a:r>
              <a:rPr lang="es-CO" dirty="0" smtClean="0"/>
              <a:t>.</a:t>
            </a:r>
          </a:p>
          <a:p>
            <a:endParaRPr lang="es-CO" dirty="0"/>
          </a:p>
          <a:p>
            <a:r>
              <a:rPr lang="es-CO" dirty="0"/>
              <a:t>• Para </a:t>
            </a:r>
            <a:r>
              <a:rPr lang="es-CO" dirty="0" smtClean="0"/>
              <a:t>las </a:t>
            </a:r>
            <a:r>
              <a:rPr lang="es-CO" dirty="0"/>
              <a:t>PYMES, </a:t>
            </a:r>
            <a:r>
              <a:rPr lang="es-CO" dirty="0" smtClean="0"/>
              <a:t>una </a:t>
            </a:r>
            <a:r>
              <a:rPr lang="es-CO" dirty="0"/>
              <a:t>estrategia </a:t>
            </a:r>
            <a:r>
              <a:rPr lang="es-CO" dirty="0" smtClean="0"/>
              <a:t>de </a:t>
            </a:r>
            <a:r>
              <a:rPr lang="es-CO" i="1" dirty="0" smtClean="0"/>
              <a:t>nicho </a:t>
            </a:r>
            <a:r>
              <a:rPr lang="es-CO" dirty="0"/>
              <a:t>puede ser muy eficaz</a:t>
            </a:r>
            <a:r>
              <a:rPr lang="es-CO" dirty="0" smtClean="0"/>
              <a:t>.</a:t>
            </a:r>
          </a:p>
          <a:p>
            <a:endParaRPr lang="es-CO" dirty="0" smtClean="0"/>
          </a:p>
          <a:p>
            <a:r>
              <a:rPr lang="es-CO" sz="1100" b="1" dirty="0">
                <a:hlinkClick r:id="rId3"/>
              </a:rPr>
              <a:t>http://</a:t>
            </a:r>
            <a:r>
              <a:rPr lang="es-CO" sz="1100" b="1" dirty="0" smtClean="0">
                <a:hlinkClick r:id="rId3"/>
              </a:rPr>
              <a:t>www.ted.com/talks/lang/spa/seth_godin_on_the_tribes_we_lead.html</a:t>
            </a:r>
            <a:endParaRPr lang="es-CO" sz="1100" b="1" dirty="0" smtClean="0"/>
          </a:p>
          <a:p>
            <a:endParaRPr lang="es-CO" sz="1100" b="1" dirty="0"/>
          </a:p>
          <a:p>
            <a:endParaRPr lang="es-CO" dirty="0" smtClean="0"/>
          </a:p>
          <a:p>
            <a:endParaRPr lang="es-CO" dirty="0"/>
          </a:p>
          <a:p>
            <a:endParaRPr lang="es-CO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358172"/>
            <a:ext cx="3578080" cy="2849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224846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467544" y="620688"/>
            <a:ext cx="7704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Estrategias genéricas</a:t>
            </a:r>
            <a:endParaRPr lang="es-CO" sz="2800" b="1" dirty="0" smtClean="0"/>
          </a:p>
        </p:txBody>
      </p:sp>
      <p:sp>
        <p:nvSpPr>
          <p:cNvPr id="14" name="13 CuadroTexto"/>
          <p:cNvSpPr txBox="1"/>
          <p:nvPr/>
        </p:nvSpPr>
        <p:spPr>
          <a:xfrm>
            <a:off x="0" y="1628800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r>
              <a:rPr lang="es-CO" dirty="0" smtClean="0"/>
              <a:t>       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16" name="15 Rectángulo"/>
          <p:cNvSpPr/>
          <p:nvPr/>
        </p:nvSpPr>
        <p:spPr>
          <a:xfrm>
            <a:off x="3707904" y="1772817"/>
            <a:ext cx="543609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dirty="0"/>
              <a:t>Michael </a:t>
            </a:r>
            <a:r>
              <a:rPr lang="es-CO" dirty="0" err="1"/>
              <a:t>Porter</a:t>
            </a:r>
            <a:r>
              <a:rPr lang="es-CO" dirty="0"/>
              <a:t> definió las siguientes estrategias </a:t>
            </a:r>
            <a:r>
              <a:rPr lang="es-CO" dirty="0" smtClean="0"/>
              <a:t>genéricas para </a:t>
            </a:r>
            <a:r>
              <a:rPr lang="es-CO" dirty="0"/>
              <a:t>competir en el mercado</a:t>
            </a:r>
            <a:r>
              <a:rPr lang="es-CO" dirty="0" smtClean="0"/>
              <a:t>:</a:t>
            </a:r>
          </a:p>
          <a:p>
            <a:endParaRPr lang="es-CO" dirty="0"/>
          </a:p>
          <a:p>
            <a:r>
              <a:rPr lang="es-CO" dirty="0"/>
              <a:t>• </a:t>
            </a:r>
            <a:r>
              <a:rPr lang="es-CO" b="1" dirty="0">
                <a:solidFill>
                  <a:schemeClr val="bg1"/>
                </a:solidFill>
              </a:rPr>
              <a:t>Bajo costo</a:t>
            </a:r>
            <a:r>
              <a:rPr lang="es-CO" dirty="0">
                <a:solidFill>
                  <a:schemeClr val="bg1"/>
                </a:solidFill>
              </a:rPr>
              <a:t>: </a:t>
            </a:r>
            <a:r>
              <a:rPr lang="es-CO" dirty="0"/>
              <a:t>competir por bajo precio. Hacer todo </a:t>
            </a:r>
            <a:r>
              <a:rPr lang="es-CO" dirty="0" smtClean="0"/>
              <a:t>lo posible </a:t>
            </a:r>
            <a:r>
              <a:rPr lang="es-CO" dirty="0"/>
              <a:t>para disminuir los costos unitarios</a:t>
            </a:r>
            <a:r>
              <a:rPr lang="es-CO" dirty="0" smtClean="0"/>
              <a:t>.</a:t>
            </a:r>
          </a:p>
          <a:p>
            <a:endParaRPr lang="es-CO" dirty="0"/>
          </a:p>
          <a:p>
            <a:r>
              <a:rPr lang="es-CO" dirty="0"/>
              <a:t>• </a:t>
            </a:r>
            <a:r>
              <a:rPr lang="es-CO" b="1" dirty="0">
                <a:solidFill>
                  <a:schemeClr val="bg1"/>
                </a:solidFill>
              </a:rPr>
              <a:t>Diferenciación</a:t>
            </a:r>
            <a:r>
              <a:rPr lang="es-CO" dirty="0">
                <a:solidFill>
                  <a:schemeClr val="bg1"/>
                </a:solidFill>
              </a:rPr>
              <a:t>: </a:t>
            </a:r>
            <a:r>
              <a:rPr lang="es-CO" dirty="0"/>
              <a:t>ser distinto a la competencia,</a:t>
            </a:r>
          </a:p>
          <a:p>
            <a:r>
              <a:rPr lang="es-CO" dirty="0"/>
              <a:t>diferenciar los productos propios sobre los ofrecidos </a:t>
            </a:r>
            <a:r>
              <a:rPr lang="es-CO" dirty="0" smtClean="0"/>
              <a:t>por los </a:t>
            </a:r>
            <a:r>
              <a:rPr lang="es-CO" dirty="0"/>
              <a:t>competidores, con el propósito de poder cobrar </a:t>
            </a:r>
            <a:r>
              <a:rPr lang="es-CO" dirty="0" smtClean="0"/>
              <a:t>un precio </a:t>
            </a:r>
            <a:r>
              <a:rPr lang="es-CO" dirty="0"/>
              <a:t>superior (calidad, innovación, satisfacción </a:t>
            </a:r>
            <a:r>
              <a:rPr lang="es-CO" dirty="0" smtClean="0"/>
              <a:t>al cliente)</a:t>
            </a:r>
          </a:p>
          <a:p>
            <a:endParaRPr lang="es-CO" dirty="0"/>
          </a:p>
          <a:p>
            <a:r>
              <a:rPr lang="es-CO" dirty="0"/>
              <a:t>• </a:t>
            </a:r>
            <a:r>
              <a:rPr lang="es-CO" b="1" dirty="0">
                <a:solidFill>
                  <a:schemeClr val="bg1"/>
                </a:solidFill>
              </a:rPr>
              <a:t>Nichos de Mercado</a:t>
            </a:r>
            <a:r>
              <a:rPr lang="es-CO" dirty="0"/>
              <a:t>: detectar nichos “Productos </a:t>
            </a:r>
            <a:r>
              <a:rPr lang="es-CO" dirty="0" smtClean="0"/>
              <a:t>– Mercados</a:t>
            </a:r>
            <a:r>
              <a:rPr lang="es-CO" dirty="0"/>
              <a:t>” en los cuales la empresa pueda </a:t>
            </a:r>
            <a:r>
              <a:rPr lang="es-CO" dirty="0" smtClean="0"/>
              <a:t>especializarse y </a:t>
            </a:r>
            <a:r>
              <a:rPr lang="es-CO" dirty="0"/>
              <a:t>así diferenciarse de sus competidores.</a:t>
            </a:r>
            <a:endParaRPr lang="es-CO" b="1" dirty="0"/>
          </a:p>
          <a:p>
            <a:endParaRPr lang="es-CO" dirty="0" smtClean="0"/>
          </a:p>
          <a:p>
            <a:endParaRPr lang="es-CO" dirty="0"/>
          </a:p>
          <a:p>
            <a:endParaRPr lang="es-CO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2012463"/>
            <a:ext cx="3473550" cy="3623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531600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467544" y="620688"/>
            <a:ext cx="7704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Marketing </a:t>
            </a:r>
            <a:r>
              <a:rPr lang="es-CO" sz="2800" b="1" dirty="0" err="1" smtClean="0"/>
              <a:t>Mix</a:t>
            </a:r>
            <a:r>
              <a:rPr lang="es-CO" sz="2800" b="1" dirty="0" smtClean="0"/>
              <a:t> </a:t>
            </a:r>
            <a:endParaRPr lang="es-CO" sz="2800" b="1" dirty="0" smtClean="0"/>
          </a:p>
        </p:txBody>
      </p:sp>
      <p:sp>
        <p:nvSpPr>
          <p:cNvPr id="14" name="13 CuadroTexto"/>
          <p:cNvSpPr txBox="1"/>
          <p:nvPr/>
        </p:nvSpPr>
        <p:spPr>
          <a:xfrm>
            <a:off x="0" y="1628800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r>
              <a:rPr lang="es-CO" dirty="0" smtClean="0"/>
              <a:t>       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16" name="15 Rectángulo"/>
          <p:cNvSpPr/>
          <p:nvPr/>
        </p:nvSpPr>
        <p:spPr>
          <a:xfrm>
            <a:off x="3707904" y="1772817"/>
            <a:ext cx="543609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2400" dirty="0" smtClean="0"/>
              <a:t>McCarthy </a:t>
            </a:r>
            <a:r>
              <a:rPr lang="es-CO" sz="2400" dirty="0"/>
              <a:t>en </a:t>
            </a:r>
            <a:r>
              <a:rPr lang="es-CO" sz="2400" dirty="0" smtClean="0"/>
              <a:t>1960  habla de las </a:t>
            </a:r>
            <a:r>
              <a:rPr lang="es-CO" sz="2400" b="1" dirty="0" smtClean="0">
                <a:solidFill>
                  <a:schemeClr val="bg1"/>
                </a:solidFill>
              </a:rPr>
              <a:t>Cuatro P </a:t>
            </a:r>
          </a:p>
          <a:p>
            <a:pPr algn="ctr"/>
            <a:endParaRPr lang="es-CO" sz="2400" dirty="0"/>
          </a:p>
          <a:p>
            <a:pPr algn="ctr"/>
            <a:r>
              <a:rPr lang="es-CO" sz="2400" dirty="0" smtClean="0"/>
              <a:t>Producto</a:t>
            </a:r>
          </a:p>
          <a:p>
            <a:pPr algn="ctr"/>
            <a:endParaRPr lang="es-CO" sz="2400" dirty="0"/>
          </a:p>
          <a:p>
            <a:pPr algn="ctr"/>
            <a:r>
              <a:rPr lang="es-CO" sz="2400" dirty="0" smtClean="0"/>
              <a:t>Precio</a:t>
            </a:r>
          </a:p>
          <a:p>
            <a:pPr algn="ctr"/>
            <a:endParaRPr lang="es-CO" sz="2400" dirty="0"/>
          </a:p>
          <a:p>
            <a:pPr algn="ctr"/>
            <a:r>
              <a:rPr lang="es-CO" sz="2400" dirty="0" smtClean="0"/>
              <a:t>Plaza </a:t>
            </a:r>
            <a:r>
              <a:rPr lang="es-CO" sz="2400" dirty="0"/>
              <a:t>o Distribución </a:t>
            </a:r>
            <a:endParaRPr lang="es-CO" sz="2400" dirty="0"/>
          </a:p>
          <a:p>
            <a:pPr algn="ctr"/>
            <a:endParaRPr lang="es-CO" sz="2400" dirty="0" smtClean="0"/>
          </a:p>
          <a:p>
            <a:pPr algn="ctr"/>
            <a:r>
              <a:rPr lang="es-CO" sz="2400" dirty="0" smtClean="0"/>
              <a:t>Promoción </a:t>
            </a:r>
            <a:r>
              <a:rPr lang="es-CO" sz="2400" dirty="0"/>
              <a:t>o </a:t>
            </a:r>
            <a:r>
              <a:rPr lang="es-CO" sz="2400" dirty="0" smtClean="0"/>
              <a:t>Publicidad</a:t>
            </a:r>
          </a:p>
          <a:p>
            <a:pPr algn="ctr"/>
            <a:endParaRPr lang="es-CO" dirty="0"/>
          </a:p>
          <a:p>
            <a:pPr algn="r"/>
            <a:endParaRPr lang="es-CO" dirty="0" smtClean="0"/>
          </a:p>
          <a:p>
            <a:pPr algn="r"/>
            <a:endParaRPr lang="es-CO" dirty="0"/>
          </a:p>
          <a:p>
            <a:endParaRPr lang="es-CO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967880"/>
            <a:ext cx="3952526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444032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1898</TotalTime>
  <Words>900</Words>
  <Application>Microsoft Office PowerPoint</Application>
  <PresentationFormat>Presentación en pantalla (4:3)</PresentationFormat>
  <Paragraphs>256</Paragraphs>
  <Slides>14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Flujo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m-prieto</dc:creator>
  <cp:lastModifiedBy>User</cp:lastModifiedBy>
  <cp:revision>372</cp:revision>
  <dcterms:created xsi:type="dcterms:W3CDTF">2010-03-18T20:45:58Z</dcterms:created>
  <dcterms:modified xsi:type="dcterms:W3CDTF">2011-11-08T03:49:06Z</dcterms:modified>
</cp:coreProperties>
</file>